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ms-office.legacyDiagramTex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  <p:sldId id="274" r:id="rId5"/>
    <p:sldId id="266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7" r:id="rId14"/>
    <p:sldId id="268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06/relationships/legacyDocTextInfo" Target="legacyDocTextInfo.bin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4" Type="http://schemas.microsoft.com/office/2006/relationships/legacyDiagramText" Target="legacyDiagramText4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72B44-EB4E-478E-B469-7FB5B126AD40}" type="datetimeFigureOut">
              <a:rPr lang="ru-RU"/>
              <a:pPr>
                <a:defRPr/>
              </a:pPr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C51BC-4931-4B1A-A5A4-FC229107B0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570B9-8328-48C2-B0CC-EE019ED3C5FD}" type="datetimeFigureOut">
              <a:rPr lang="ru-RU"/>
              <a:pPr>
                <a:defRPr/>
              </a:pPr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87F41-EE63-4C92-8AA5-49AC234C88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F515A-4EE7-415A-BA11-86E0B6A98482}" type="datetimeFigureOut">
              <a:rPr lang="ru-RU"/>
              <a:pPr>
                <a:defRPr/>
              </a:pPr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D93F9-AB91-48FF-ACD1-A3BFC972EA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89F5E-1073-4894-8DB9-131FD18D6243}" type="datetimeFigureOut">
              <a:rPr lang="ru-RU"/>
              <a:pPr>
                <a:defRPr/>
              </a:pPr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58450-A07A-4E08-9070-C842496C7C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99AD1-D19B-44FF-85D6-F8BEEEFFDA5E}" type="datetimeFigureOut">
              <a:rPr lang="ru-RU"/>
              <a:pPr>
                <a:defRPr/>
              </a:pPr>
              <a:t>16.05.2020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64DAF-E8DA-43E8-9D65-FD2E716BA7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EF028-6D52-463E-8A3E-37175918E3F7}" type="datetimeFigureOut">
              <a:rPr lang="ru-RU"/>
              <a:pPr>
                <a:defRPr/>
              </a:pPr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8B710-996D-4781-91F4-355891FC1A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E7AFA-A486-44D1-B744-31964CA4A6A0}" type="datetimeFigureOut">
              <a:rPr lang="ru-RU"/>
              <a:pPr>
                <a:defRPr/>
              </a:pPr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7C07B-2BA1-42E0-A32E-D3AAE5A159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39BF6-0EC3-4774-BB13-50ADA57F21E6}" type="datetimeFigureOut">
              <a:rPr lang="ru-RU"/>
              <a:pPr>
                <a:defRPr/>
              </a:pPr>
              <a:t>16.05.2020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CDE47-F06B-460C-ADFE-B243B4AAFA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E028A-AAFC-4522-81F3-52D9E5594FFA}" type="datetimeFigureOut">
              <a:rPr lang="ru-RU"/>
              <a:pPr>
                <a:defRPr/>
              </a:pPr>
              <a:t>16.05.2020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25DB3-65AE-4D30-9BF4-294ACC4443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5823E-11DD-4969-BD0E-9F79F36ED312}" type="datetimeFigureOut">
              <a:rPr lang="ru-RU"/>
              <a:pPr>
                <a:defRPr/>
              </a:pPr>
              <a:t>16.05.2020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5126A-99F9-4CC5-B082-776B4F0DF0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BE722-36C1-4D00-A868-5772F93DAC7C}" type="datetimeFigureOut">
              <a:rPr lang="ru-RU"/>
              <a:pPr>
                <a:defRPr/>
              </a:pPr>
              <a:t>16.05.2020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0C0E6-165D-4174-BA1C-946EEBB099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2A528-006A-4CA2-9D1E-DBFD0862B6EE}" type="datetimeFigureOut">
              <a:rPr lang="ru-RU"/>
              <a:pPr>
                <a:defRPr/>
              </a:pPr>
              <a:t>16.05.2020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04BCF-4091-45FB-B45B-DE2C3CA50D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B4628-1B93-4187-8202-74EBC64D1F29}" type="datetimeFigureOut">
              <a:rPr lang="ru-RU"/>
              <a:pPr>
                <a:defRPr/>
              </a:pPr>
              <a:t>16.05.2020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8DF2B-1957-4B34-A560-143417D7F8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736B845-53D6-43EE-97AF-4C65C2B387FE}" type="datetimeFigureOut">
              <a:rPr lang="ru-RU"/>
              <a:pPr>
                <a:defRPr/>
              </a:pPr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F4366D6-CB15-49DD-B6E4-E74F6BBD5B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  <p:sldLayoutId id="214748364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javascript:view(326,480,'/Articles/8/1788/morlock2002.jpg');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5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Причины мутаций.</a:t>
            </a:r>
          </a:p>
        </p:txBody>
      </p:sp>
      <p:sp>
        <p:nvSpPr>
          <p:cNvPr id="15362" name="Rectangle 6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ru-RU" smtClean="0">
                <a:latin typeface="Arial" charset="0"/>
              </a:rPr>
              <a:t>Соматические и генеративные мутации.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Химические мутагены. </a:t>
            </a:r>
          </a:p>
        </p:txBody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>
          <a:xfrm>
            <a:off x="1403350" y="1600200"/>
            <a:ext cx="63373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800" b="1" smtClean="0">
                <a:solidFill>
                  <a:srgbClr val="000000"/>
                </a:solidFill>
              </a:rPr>
              <a:t>    окислители и восстановители (нитраты, нитриты, активные формы кислорода), пестициды, некоторые пищевые добавки, органические растворители, лекарственные препараты. </a:t>
            </a:r>
          </a:p>
          <a:p>
            <a:pPr eaLnBrk="1" hangingPunct="1">
              <a:buFont typeface="Arial" charset="0"/>
              <a:buNone/>
            </a:pPr>
            <a:r>
              <a:rPr lang="ru-RU" sz="2800" b="1" i="1" smtClean="0"/>
              <a:t>    </a:t>
            </a:r>
            <a:r>
              <a:rPr lang="ru-RU" sz="2800" b="1" smtClean="0"/>
              <a:t>Бытовая химия, краски для волос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800" b="1" smtClean="0"/>
              <a:t>    Производственные выбросы и выхлопы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Биологические мутагены.</a:t>
            </a:r>
          </a:p>
        </p:txBody>
      </p:sp>
      <p:sp>
        <p:nvSpPr>
          <p:cNvPr id="31746" name="Rectangle 3"/>
          <p:cNvSpPr>
            <a:spLocks noGrp="1"/>
          </p:cNvSpPr>
          <p:nvPr>
            <p:ph type="body" idx="1"/>
          </p:nvPr>
        </p:nvSpPr>
        <p:spPr>
          <a:xfrm>
            <a:off x="1187450" y="1600200"/>
            <a:ext cx="67691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b="1" smtClean="0"/>
              <a:t>Некоторые растения(безвременник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b="1" smtClean="0"/>
              <a:t>осенний)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b="1" smtClean="0"/>
              <a:t>Вирусы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b="1" smtClean="0"/>
              <a:t>Генно-модифицированные объекты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b="1" smtClean="0"/>
              <a:t>(ГМО)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b="1" i="1" smtClean="0"/>
              <a:t>    «Нестле», «Кока-кола», «Данон», «Проктер энд Гембл», «Марс», «Пепси-кола», «Кальве», «Лейз», «Бондюэль»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u="sng" smtClean="0">
                <a:solidFill>
                  <a:srgbClr val="000000"/>
                </a:solidFill>
              </a:rPr>
              <a:t>По месту возникновения</a:t>
            </a:r>
          </a:p>
        </p:txBody>
      </p:sp>
      <p:sp>
        <p:nvSpPr>
          <p:cNvPr id="32770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b="1" smtClean="0">
                <a:solidFill>
                  <a:schemeClr val="accent1"/>
                </a:solidFill>
              </a:rPr>
              <a:t>            Генеративные</a:t>
            </a:r>
          </a:p>
          <a:p>
            <a:pPr eaLnBrk="1" hangingPunct="1">
              <a:lnSpc>
                <a:spcPct val="90000"/>
              </a:lnSpc>
            </a:pPr>
            <a:r>
              <a:rPr lang="ru-RU" sz="3200" smtClean="0"/>
              <a:t>Возникают в клетках, из которых развиваются гаметы; в половых клетках.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u-RU" b="1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mtClean="0">
                <a:solidFill>
                  <a:srgbClr val="000000"/>
                </a:solidFill>
              </a:rPr>
              <a:t>                                              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32771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ru-RU" b="1" smtClean="0">
                <a:solidFill>
                  <a:schemeClr val="accent1"/>
                </a:solidFill>
              </a:rPr>
              <a:t>    Соматические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mtClean="0">
                <a:solidFill>
                  <a:srgbClr val="000000"/>
                </a:solidFill>
              </a:rPr>
              <a:t>    </a:t>
            </a:r>
            <a:r>
              <a:rPr lang="ru-RU" sz="3200" smtClean="0"/>
              <a:t>Возникают в соматических клетках.</a:t>
            </a:r>
          </a:p>
          <a:p>
            <a:pPr eaLnBrk="1" hangingPunct="1">
              <a:lnSpc>
                <a:spcPct val="90000"/>
              </a:lnSpc>
            </a:pPr>
            <a:r>
              <a:rPr lang="ru-RU" sz="3200" smtClean="0"/>
              <a:t>Ветка смородины с белыми ягодами.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u="sng" smtClean="0">
                <a:solidFill>
                  <a:srgbClr val="000000"/>
                </a:solidFill>
              </a:rPr>
              <a:t>По значению </a:t>
            </a:r>
          </a:p>
        </p:txBody>
      </p:sp>
      <p:sp>
        <p:nvSpPr>
          <p:cNvPr id="3379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0000"/>
                </a:solidFill>
              </a:rPr>
              <a:t>Полезные – повышают жизнеспособность, материал для эволюционного процесса. </a:t>
            </a:r>
          </a:p>
          <a:p>
            <a:pPr eaLnBrk="1" hangingPunct="1"/>
            <a:r>
              <a:rPr lang="ru-RU" b="1" smtClean="0">
                <a:solidFill>
                  <a:srgbClr val="000000"/>
                </a:solidFill>
              </a:rPr>
              <a:t>Вредные – понижают жизнеспособность.</a:t>
            </a:r>
          </a:p>
          <a:p>
            <a:pPr eaLnBrk="1" hangingPunct="1"/>
            <a:r>
              <a:rPr lang="ru-RU" b="1" smtClean="0">
                <a:solidFill>
                  <a:srgbClr val="000000"/>
                </a:solidFill>
              </a:rPr>
              <a:t> Нейтральные – изменяют признак, но на жизнеспособность не влияют.</a:t>
            </a:r>
          </a:p>
          <a:p>
            <a:pPr eaLnBrk="1" hangingPunct="1"/>
            <a:r>
              <a:rPr lang="ru-RU" b="1" smtClean="0">
                <a:solidFill>
                  <a:srgbClr val="000000"/>
                </a:solidFill>
              </a:rPr>
              <a:t>Рецессивные	- проявляются в потомстве редко		</a:t>
            </a:r>
          </a:p>
          <a:p>
            <a:pPr eaLnBrk="1" hangingPunct="1"/>
            <a:r>
              <a:rPr lang="ru-RU" b="1" smtClean="0">
                <a:solidFill>
                  <a:srgbClr val="000000"/>
                </a:solidFill>
              </a:rPr>
              <a:t>Доминантные</a:t>
            </a:r>
            <a:r>
              <a:rPr lang="ru-RU" b="1" smtClean="0">
                <a:solidFill>
                  <a:schemeClr val="accent1"/>
                </a:solidFill>
              </a:rPr>
              <a:t> </a:t>
            </a:r>
            <a:r>
              <a:rPr lang="ru-RU" b="1" smtClean="0"/>
              <a:t>– проявляются в потомстве</a:t>
            </a:r>
            <a:r>
              <a:rPr lang="ru-RU" b="1" smtClean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33795" name="Rectangle 4"/>
          <p:cNvSpPr>
            <a:spLocks noGrp="1"/>
          </p:cNvSpPr>
          <p:nvPr>
            <p:ph type="body" sz="half" idx="4294967295"/>
          </p:nvPr>
        </p:nvSpPr>
        <p:spPr>
          <a:xfrm>
            <a:off x="5105400" y="1600200"/>
            <a:ext cx="4038600" cy="4525963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sz="2800" b="1" smtClean="0">
                <a:solidFill>
                  <a:schemeClr val="accent1"/>
                </a:solidFill>
              </a:rPr>
              <a:t>    </a:t>
            </a:r>
            <a:endParaRPr lang="ru-RU" sz="280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5" descr="0008-008-Mutatsija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 t="31769"/>
          <a:stretch>
            <a:fillRect/>
          </a:stretch>
        </p:blipFill>
        <p:spPr>
          <a:xfrm>
            <a:off x="395288" y="692150"/>
            <a:ext cx="8280400" cy="5434013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Содержимое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5194300" cy="4525963"/>
          </a:xfrm>
        </p:spPr>
        <p:txBody>
          <a:bodyPr/>
          <a:lstStyle/>
          <a:p>
            <a:pPr marL="273050" indent="-273050" eaLnBrk="1" hangingPunct="1"/>
            <a:r>
              <a:rPr lang="ru-RU" smtClean="0"/>
              <a:t>1920г. Н.И.Вавилов определил, что все многообразие мутаций подчиняется определенной закономерности.</a:t>
            </a:r>
          </a:p>
          <a:p>
            <a:pPr marL="273050" indent="-273050" eaLnBrk="1" hangingPunct="1"/>
            <a:r>
              <a:rPr lang="ru-RU" sz="2400" b="1" smtClean="0"/>
              <a:t>Близкородственные виды и роды благодаря сходству генотипов обладают и сходством наследственной изменчивости.</a:t>
            </a:r>
          </a:p>
          <a:p>
            <a:pPr marL="273050" indent="-273050" eaLnBrk="1" hangingPunct="1"/>
            <a:endParaRPr lang="ru-RU" sz="2400" b="1" smtClean="0"/>
          </a:p>
        </p:txBody>
      </p:sp>
      <p:pic>
        <p:nvPicPr>
          <p:cNvPr id="35842" name="Picture 4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724525" y="1600200"/>
            <a:ext cx="2962275" cy="4525963"/>
          </a:xfrm>
        </p:spPr>
      </p:pic>
      <p:sp>
        <p:nvSpPr>
          <p:cNvPr id="14339" name="WordArt 4"/>
          <p:cNvSpPr>
            <a:spLocks noChangeArrowheads="1" noChangeShapeType="1" noTextEdit="1"/>
          </p:cNvSpPr>
          <p:nvPr/>
        </p:nvSpPr>
        <p:spPr bwMode="auto">
          <a:xfrm>
            <a:off x="1849574" y="277705"/>
            <a:ext cx="5426904" cy="111232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+mj-lt"/>
              </a:rPr>
              <a:t>Закон</a:t>
            </a:r>
            <a:r>
              <a:rPr lang="ru-RU" sz="3600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</a:t>
            </a:r>
            <a:r>
              <a:rPr lang="ru-RU" sz="3600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+mj-lt"/>
              </a:rPr>
              <a:t>гомологических рядов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+mj-lt"/>
              </a:rPr>
              <a:t>наследственной изменчивости</a:t>
            </a:r>
            <a:r>
              <a:rPr lang="ru-RU" sz="3600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Домашнее задание:</a:t>
            </a:r>
          </a:p>
        </p:txBody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Выучить </a:t>
            </a:r>
            <a:r>
              <a:rPr lang="ru-RU" dirty="0" smtClean="0"/>
              <a:t>конспект.</a:t>
            </a:r>
          </a:p>
          <a:p>
            <a:pPr eaLnBrk="1" hangingPunct="1"/>
            <a:r>
              <a:rPr lang="ru-RU" dirty="0" smtClean="0"/>
              <a:t>Подготовиться к контрольной </a:t>
            </a:r>
            <a:r>
              <a:rPr lang="ru-RU" dirty="0" smtClean="0"/>
              <a:t>работе</a:t>
            </a:r>
          </a:p>
          <a:p>
            <a:pPr eaLnBrk="1" hangingPunct="1"/>
            <a:r>
              <a:rPr lang="ru-RU" dirty="0" smtClean="0"/>
              <a:t>Подготовить </a:t>
            </a:r>
            <a:r>
              <a:rPr lang="ru-RU" dirty="0" smtClean="0"/>
              <a:t>сообщение по темам на выбор: </a:t>
            </a:r>
            <a:endParaRPr lang="ru-RU" dirty="0" smtClean="0"/>
          </a:p>
          <a:p>
            <a:pPr eaLnBrk="1" hangingPunct="1"/>
            <a:r>
              <a:rPr lang="ru-RU" smtClean="0"/>
              <a:t>1 </a:t>
            </a:r>
            <a:r>
              <a:rPr lang="ru-RU" dirty="0" smtClean="0"/>
              <a:t>группа «Виды </a:t>
            </a:r>
            <a:r>
              <a:rPr lang="ru-RU" dirty="0" smtClean="0"/>
              <a:t>мутаций в природе», </a:t>
            </a:r>
            <a:endParaRPr lang="ru-RU" dirty="0" smtClean="0"/>
          </a:p>
          <a:p>
            <a:pPr eaLnBrk="1" hangingPunct="1"/>
            <a:r>
              <a:rPr lang="ru-RU" dirty="0" smtClean="0"/>
              <a:t>2 группа «Мутагенные </a:t>
            </a:r>
            <a:r>
              <a:rPr lang="ru-RU" dirty="0" smtClean="0"/>
              <a:t>факторы», </a:t>
            </a:r>
            <a:endParaRPr lang="ru-RU" dirty="0" smtClean="0"/>
          </a:p>
          <a:p>
            <a:pPr eaLnBrk="1" hangingPunct="1"/>
            <a:r>
              <a:rPr lang="ru-RU" dirty="0" smtClean="0"/>
              <a:t>3 группа «Значение </a:t>
            </a:r>
            <a:r>
              <a:rPr lang="ru-RU" dirty="0" smtClean="0"/>
              <a:t>мутаций в природе и жизни человека».</a:t>
            </a:r>
            <a:endParaRPr lang="ru-RU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Мутации. </a:t>
            </a:r>
          </a:p>
        </p:txBody>
      </p:sp>
      <p:sp>
        <p:nvSpPr>
          <p:cNvPr id="16386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000000"/>
                </a:solidFill>
                <a:latin typeface="Arial" charset="0"/>
              </a:rPr>
              <a:t>редкие случайно возникшие стойкие изменения генотипа, затрагивающие весь геном, целые хромосомы, их части и отдельные гены.</a:t>
            </a:r>
          </a:p>
        </p:txBody>
      </p:sp>
      <p:pic>
        <p:nvPicPr>
          <p:cNvPr id="266248" name="Picture 8" descr="big_355178_health_study_genetic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9838" y="3916363"/>
            <a:ext cx="3313112" cy="2633662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6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Мутация. </a:t>
            </a:r>
          </a:p>
        </p:txBody>
      </p:sp>
      <p:sp>
        <p:nvSpPr>
          <p:cNvPr id="17410" name="Rectangle 4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mtClean="0"/>
              <a:t>Предложил термин в 1901г. Гуго де Фриз.</a:t>
            </a:r>
          </a:p>
          <a:p>
            <a:r>
              <a:rPr lang="ru-RU" smtClean="0"/>
              <a:t>1901-1903г. разработана мутационная теория. </a:t>
            </a:r>
          </a:p>
        </p:txBody>
      </p:sp>
      <p:pic>
        <p:nvPicPr>
          <p:cNvPr id="279557" name="Picture 5" descr="3693_201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>
            <a:lum bright="-18000"/>
          </a:blip>
          <a:srcRect l="4391" t="3178"/>
          <a:stretch>
            <a:fillRect/>
          </a:stretch>
        </p:blipFill>
        <p:spPr>
          <a:xfrm>
            <a:off x="5580063" y="1557338"/>
            <a:ext cx="2295525" cy="3057525"/>
          </a:xfrm>
          <a:ln w="762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9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9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95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9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8" name="Text Box 6"/>
          <p:cNvSpPr txBox="1">
            <a:spLocks noChangeArrowheads="1"/>
          </p:cNvSpPr>
          <p:nvPr/>
        </p:nvSpPr>
        <p:spPr bwMode="auto">
          <a:xfrm>
            <a:off x="1042988" y="1052513"/>
            <a:ext cx="7418387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endParaRPr lang="ru-RU" sz="2400" b="1" u="sng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Мутации – это дискретные изменения наследственного материала.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Мутации - редкие события. На 10000-1000000 генов за одно поколение в среднем возникает одна новая мутация.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Мутации могут устойчиво передаваться из поколения в поколение.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Мутации возникают ненаправленно, не образуют непрерывных рядов изменчивости.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Мутации могут быть полезными, вредными и нейтральными.</a:t>
            </a:r>
          </a:p>
        </p:txBody>
      </p:sp>
      <p:sp>
        <p:nvSpPr>
          <p:cNvPr id="18434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Мутационная теория.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74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4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Причины мутаций. </a:t>
            </a:r>
          </a:p>
        </p:txBody>
      </p:sp>
      <p:sp>
        <p:nvSpPr>
          <p:cNvPr id="19458" name="Rectangle 9"/>
          <p:cNvSpPr>
            <a:spLocks noGrp="1"/>
          </p:cNvSpPr>
          <p:nvPr>
            <p:ph type="body" idx="1"/>
          </p:nvPr>
        </p:nvSpPr>
        <p:spPr>
          <a:xfrm>
            <a:off x="1403350" y="1600200"/>
            <a:ext cx="6408738" cy="2836863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000000"/>
                </a:solidFill>
                <a:latin typeface="Arial" charset="0"/>
              </a:rPr>
              <a:t>1. Естественный мутационный процесс.</a:t>
            </a:r>
          </a:p>
          <a:p>
            <a:pPr eaLnBrk="1" hangingPunct="1"/>
            <a:r>
              <a:rPr lang="ru-RU" smtClean="0">
                <a:solidFill>
                  <a:srgbClr val="000000"/>
                </a:solidFill>
                <a:latin typeface="Arial" charset="0"/>
              </a:rPr>
              <a:t>2. Мутационные факторы среды.</a:t>
            </a:r>
          </a:p>
          <a:p>
            <a:pPr eaLnBrk="1" hangingPunct="1"/>
            <a:endParaRPr lang="ru-RU" smtClean="0">
              <a:solidFill>
                <a:srgbClr val="000000"/>
              </a:solidFill>
              <a:latin typeface="Arial" charset="0"/>
            </a:endParaRP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000000"/>
                </a:solidFill>
                <a:latin typeface="Arial" charset="0"/>
              </a:rPr>
              <a:t>Мутагены</a:t>
            </a:r>
            <a:br>
              <a:rPr lang="ru-RU" sz="4000" b="1" smtClean="0">
                <a:solidFill>
                  <a:srgbClr val="000000"/>
                </a:solidFill>
                <a:latin typeface="Arial" charset="0"/>
              </a:rPr>
            </a:br>
            <a:endParaRPr lang="ru-RU" sz="4000" b="1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482" name="Rectangle 3"/>
          <p:cNvSpPr>
            <a:spLocks noGrp="1"/>
          </p:cNvSpPr>
          <p:nvPr>
            <p:ph type="body" idx="1"/>
          </p:nvPr>
        </p:nvSpPr>
        <p:spPr>
          <a:xfrm>
            <a:off x="755650" y="1600200"/>
            <a:ext cx="6192838" cy="4525963"/>
          </a:xfrm>
        </p:spPr>
        <p:txBody>
          <a:bodyPr/>
          <a:lstStyle/>
          <a:p>
            <a:pPr marL="609600" indent="-609600" eaLnBrk="1" hangingPunct="1">
              <a:spcBef>
                <a:spcPct val="50000"/>
              </a:spcBef>
              <a:buFont typeface="Wingdings" pitchFamily="2" charset="2"/>
              <a:buChar char="Ш"/>
            </a:pPr>
            <a:r>
              <a:rPr lang="ru-RU" smtClean="0">
                <a:solidFill>
                  <a:srgbClr val="000000"/>
                </a:solidFill>
                <a:latin typeface="Arial" charset="0"/>
              </a:rPr>
              <a:t>факторы, при помощи которых образуются мутации.</a:t>
            </a:r>
          </a:p>
          <a:p>
            <a:pPr marL="609600" indent="-609600" eaLnBrk="1" hangingPunct="1">
              <a:buFont typeface="Wingdings" pitchFamily="2" charset="2"/>
              <a:buChar char="Ш"/>
            </a:pPr>
            <a:r>
              <a:rPr lang="ru-RU" b="1" i="1" u="sng" smtClean="0">
                <a:solidFill>
                  <a:srgbClr val="0070C0"/>
                </a:solidFill>
              </a:rPr>
              <a:t>Свойства мутагенов:</a:t>
            </a:r>
          </a:p>
          <a:p>
            <a:pPr marL="609600" indent="-609600" eaLnBrk="1" hangingPunct="1"/>
            <a:r>
              <a:rPr lang="ru-RU" b="1" smtClean="0">
                <a:solidFill>
                  <a:srgbClr val="000000"/>
                </a:solidFill>
              </a:rPr>
              <a:t>Универсальность</a:t>
            </a:r>
          </a:p>
          <a:p>
            <a:pPr marL="609600" indent="-609600" eaLnBrk="1" hangingPunct="1"/>
            <a:r>
              <a:rPr lang="ru-RU" b="1" smtClean="0">
                <a:solidFill>
                  <a:srgbClr val="000000"/>
                </a:solidFill>
              </a:rPr>
              <a:t>Не направленность возникающих мутаций</a:t>
            </a:r>
          </a:p>
          <a:p>
            <a:pPr marL="609600" indent="-609600" eaLnBrk="1" hangingPunct="1"/>
            <a:r>
              <a:rPr lang="ru-RU" b="1" smtClean="0">
                <a:solidFill>
                  <a:srgbClr val="000000"/>
                </a:solidFill>
              </a:rPr>
              <a:t>Отсутствие нижнего порога</a:t>
            </a:r>
          </a:p>
          <a:p>
            <a:pPr marL="609600" indent="-609600" eaLnBrk="1" hangingPunct="1">
              <a:spcBef>
                <a:spcPct val="50000"/>
              </a:spcBef>
              <a:buFont typeface="Wingdings" pitchFamily="2" charset="2"/>
              <a:buChar char="Ш"/>
            </a:pPr>
            <a:endParaRPr lang="ru-RU" smtClean="0">
              <a:solidFill>
                <a:srgbClr val="000000"/>
              </a:solidFill>
              <a:latin typeface="Arial" charset="0"/>
            </a:endParaRPr>
          </a:p>
          <a:p>
            <a:pPr marL="609600" indent="-609600" eaLnBrk="1" hangingPunct="1"/>
            <a:endParaRPr lang="ru-RU" smtClean="0"/>
          </a:p>
        </p:txBody>
      </p:sp>
      <p:pic>
        <p:nvPicPr>
          <p:cNvPr id="15363" name="Picture 4" descr="morlock2002s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1125538"/>
            <a:ext cx="3048000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Мутагены. </a:t>
            </a:r>
          </a:p>
        </p:txBody>
      </p:sp>
      <p:sp>
        <p:nvSpPr>
          <p:cNvPr id="21506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268413"/>
            <a:ext cx="4038600" cy="48577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b="1" i="1" u="sng" smtClean="0">
                <a:solidFill>
                  <a:schemeClr val="accent1"/>
                </a:solidFill>
              </a:rPr>
              <a:t>               Эндогенные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>
                <a:solidFill>
                  <a:srgbClr val="000000"/>
                </a:solidFill>
              </a:rPr>
              <a:t> образующиеся в процессе жизнедеятельности организма.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>
                <a:solidFill>
                  <a:srgbClr val="000000"/>
                </a:solidFill>
              </a:rPr>
              <a:t>Химические соединения, спонтанно возникающие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b="1" smtClean="0">
                <a:solidFill>
                  <a:srgbClr val="000000"/>
                </a:solidFill>
              </a:rPr>
              <a:t>    в процессе обмена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b="1" smtClean="0">
                <a:solidFill>
                  <a:srgbClr val="000000"/>
                </a:solidFill>
              </a:rPr>
              <a:t>    веществ. 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Ошибки репликации и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b="1" smtClean="0"/>
              <a:t>рекомбинации ДНК,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b="1" smtClean="0"/>
              <a:t>изменение структуры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b="1" smtClean="0"/>
              <a:t>гена.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sz="2400" b="1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sz="2400" b="1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sz="2400" b="1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sz="2400" b="1" smtClean="0">
              <a:solidFill>
                <a:srgbClr val="000000"/>
              </a:solidFill>
            </a:endParaRPr>
          </a:p>
        </p:txBody>
      </p:sp>
      <p:sp>
        <p:nvSpPr>
          <p:cNvPr id="21507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268413"/>
            <a:ext cx="4038600" cy="48577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2400" b="1" i="1" u="sng" smtClean="0">
                <a:solidFill>
                  <a:schemeClr val="accent1"/>
                </a:solidFill>
              </a:rPr>
              <a:t>         Экзогенные</a:t>
            </a:r>
            <a:r>
              <a:rPr lang="ru-RU" sz="2400" b="1" smtClean="0">
                <a:solidFill>
                  <a:schemeClr val="accent1"/>
                </a:solidFill>
              </a:rPr>
              <a:t> 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ru-RU" sz="2400" b="1" smtClean="0">
                <a:solidFill>
                  <a:srgbClr val="000000"/>
                </a:solidFill>
              </a:rPr>
              <a:t>все прочие факторы, в том числе и условия окружающей среды.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>
                <a:solidFill>
                  <a:srgbClr val="000000"/>
                </a:solidFill>
              </a:rPr>
              <a:t> Естественный радиационный фон.</a:t>
            </a:r>
            <a:endParaRPr lang="en-US" sz="2400" b="1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2400" b="1" smtClean="0">
                <a:solidFill>
                  <a:srgbClr val="000000"/>
                </a:solidFill>
              </a:rPr>
              <a:t>Высокие и низкие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b="1" smtClean="0">
                <a:solidFill>
                  <a:srgbClr val="000000"/>
                </a:solidFill>
              </a:rPr>
              <a:t>     температуры.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>
                <a:solidFill>
                  <a:srgbClr val="000000"/>
                </a:solidFill>
              </a:rPr>
              <a:t>Химические вещества.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Все типы мутаций, в результате ошибок репликации ДНК,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b="1" smtClean="0"/>
              <a:t>     повреждения генов и хромосом.</a:t>
            </a:r>
          </a:p>
          <a:p>
            <a:pPr eaLnBrk="1" hangingPunct="1">
              <a:lnSpc>
                <a:spcPct val="80000"/>
              </a:lnSpc>
            </a:pPr>
            <a:endParaRPr lang="ru-RU" sz="2400" b="1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sz="240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8" name="Rectang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u="sng" smtClean="0">
                <a:solidFill>
                  <a:srgbClr val="000000"/>
                </a:solidFill>
              </a:rPr>
              <a:t>По природе возникновения</a:t>
            </a:r>
          </a:p>
        </p:txBody>
      </p:sp>
      <p:graphicFrame>
        <p:nvGraphicFramePr>
          <p:cNvPr id="28680" name="Organization Chart 8"/>
          <p:cNvGraphicFramePr>
            <a:graphicFrameLocks/>
          </p:cNvGraphicFramePr>
          <p:nvPr>
            <p:ph type="dgm" idx="1"/>
          </p:nvPr>
        </p:nvGraphicFramePr>
        <p:xfrm>
          <a:off x="431800" y="1585913"/>
          <a:ext cx="8208963" cy="4464050"/>
        </p:xfrm>
        <a:graphic>
          <a:graphicData uri="http://schemas.openxmlformats.org/drawingml/2006/compatibility">
            <com:legacyDrawing xmlns:com="http://schemas.openxmlformats.org/drawingml/2006/compatibility" spid="_x0000_s28680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Физические мутагены.</a:t>
            </a:r>
          </a:p>
        </p:txBody>
      </p:sp>
      <p:sp>
        <p:nvSpPr>
          <p:cNvPr id="29698" name="Rectangle 3"/>
          <p:cNvSpPr>
            <a:spLocks noGrp="1"/>
          </p:cNvSpPr>
          <p:nvPr>
            <p:ph type="body" idx="1"/>
          </p:nvPr>
        </p:nvSpPr>
        <p:spPr>
          <a:xfrm>
            <a:off x="1258888" y="1600200"/>
            <a:ext cx="7427912" cy="4525963"/>
          </a:xfrm>
        </p:spPr>
        <p:txBody>
          <a:bodyPr/>
          <a:lstStyle/>
          <a:p>
            <a:pPr marL="609600" indent="-609600" eaLnBrk="1" hangingPunct="1">
              <a:spcBef>
                <a:spcPct val="50000"/>
              </a:spcBef>
              <a:buFontTx/>
              <a:buNone/>
            </a:pPr>
            <a:r>
              <a:rPr lang="ru-RU" b="1" smtClean="0">
                <a:solidFill>
                  <a:srgbClr val="000000"/>
                </a:solidFill>
              </a:rPr>
              <a:t>    </a:t>
            </a:r>
            <a:r>
              <a:rPr lang="ru-RU" b="1" smtClean="0">
                <a:solidFill>
                  <a:srgbClr val="000000"/>
                </a:solidFill>
                <a:latin typeface="Arial" charset="0"/>
              </a:rPr>
              <a:t>  </a:t>
            </a:r>
            <a:r>
              <a:rPr lang="ru-RU" b="1" smtClean="0">
                <a:solidFill>
                  <a:srgbClr val="000000"/>
                </a:solidFill>
              </a:rPr>
              <a:t>ионизирующие излучение, рентгеновские лучи, радиация, ультрафиолетовое излучение; повышение температур для холоднокровных животных; понижение температур для теплокровных животных.</a:t>
            </a:r>
          </a:p>
          <a:p>
            <a:pPr marL="609600" indent="-609600" eaLnBrk="1" hangingPunct="1"/>
            <a:endParaRPr lang="ru-RU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0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6923C"/>
      </a:hlink>
      <a:folHlink>
        <a:srgbClr val="4F612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432</Words>
  <Application>Microsoft Office PowerPoint</Application>
  <PresentationFormat>Экран (4:3)</PresentationFormat>
  <Paragraphs>89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Times New Roman</vt:lpstr>
      <vt:lpstr>Wingdings</vt:lpstr>
      <vt:lpstr>Тема Office</vt:lpstr>
      <vt:lpstr>Причины мутаций.</vt:lpstr>
      <vt:lpstr>Мутации. </vt:lpstr>
      <vt:lpstr>Мутация. </vt:lpstr>
      <vt:lpstr>Мутационная теория.</vt:lpstr>
      <vt:lpstr>Причины мутаций. </vt:lpstr>
      <vt:lpstr>Мутагены </vt:lpstr>
      <vt:lpstr>Мутагены. </vt:lpstr>
      <vt:lpstr>По природе возникновения</vt:lpstr>
      <vt:lpstr>Физические мутагены.</vt:lpstr>
      <vt:lpstr>Химические мутагены. </vt:lpstr>
      <vt:lpstr>Биологические мутагены.</vt:lpstr>
      <vt:lpstr>По месту возникновения</vt:lpstr>
      <vt:lpstr>По значению </vt:lpstr>
      <vt:lpstr>Слайд 14</vt:lpstr>
      <vt:lpstr>Слайд 15</vt:lpstr>
      <vt:lpstr>Домашнее задание: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Win-10</cp:lastModifiedBy>
  <cp:revision>6</cp:revision>
  <dcterms:created xsi:type="dcterms:W3CDTF">2014-07-01T07:10:39Z</dcterms:created>
  <dcterms:modified xsi:type="dcterms:W3CDTF">2020-05-16T09:27:30Z</dcterms:modified>
</cp:coreProperties>
</file>